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B9417D3-32C8-4B5E-B4AD-7599F1B8BFA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B9417D3-32C8-4B5E-B4AD-7599F1B8BFA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80678D4-4271-48C4-AB60-3CD4530A8F84}"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9417D3-32C8-4B5E-B4AD-7599F1B8BFA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0678D4-4271-48C4-AB60-3CD4530A8F84}" type="datetimeFigureOut">
              <a:rPr lang="ru-RU" smtClean="0"/>
              <a:pPr/>
              <a:t>06.05.2014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B9417D3-32C8-4B5E-B4AD-7599F1B8BFA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audio" Target="file:///C:\Users\Admon\Desktop\Aleksandr-Matyuhin-Pevec-Stihi-ASPushkina(muzofon.com).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6216" y="214290"/>
            <a:ext cx="4857784" cy="3714776"/>
          </a:xfrm>
        </p:spPr>
        <p:txBody>
          <a:bodyPr>
            <a:normAutofit/>
          </a:bodyPr>
          <a:lstStyle/>
          <a:p>
            <a:r>
              <a:rPr lang="ru-RU" sz="4000" dirty="0" smtClean="0">
                <a:solidFill>
                  <a:schemeClr val="accent2">
                    <a:lumMod val="60000"/>
                    <a:lumOff val="40000"/>
                  </a:schemeClr>
                </a:solidFill>
              </a:rPr>
              <a:t>Романс на стихотворение </a:t>
            </a:r>
            <a:r>
              <a:rPr lang="ru-RU" sz="4000" dirty="0" err="1" smtClean="0">
                <a:solidFill>
                  <a:schemeClr val="accent2">
                    <a:lumMod val="60000"/>
                    <a:lumOff val="40000"/>
                  </a:schemeClr>
                </a:solidFill>
              </a:rPr>
              <a:t>а.с.пушкина</a:t>
            </a:r>
            <a:r>
              <a:rPr lang="ru-RU" sz="4000" dirty="0" smtClean="0">
                <a:solidFill>
                  <a:schemeClr val="accent2">
                    <a:lumMod val="60000"/>
                    <a:lumOff val="40000"/>
                  </a:schemeClr>
                </a:solidFill>
              </a:rPr>
              <a:t> «певец» </a:t>
            </a:r>
            <a:br>
              <a:rPr lang="ru-RU" sz="4000" dirty="0" smtClean="0">
                <a:solidFill>
                  <a:schemeClr val="accent2">
                    <a:lumMod val="60000"/>
                    <a:lumOff val="40000"/>
                  </a:schemeClr>
                </a:solidFill>
              </a:rPr>
            </a:br>
            <a:endParaRPr lang="ru-RU" sz="4000" dirty="0">
              <a:solidFill>
                <a:schemeClr val="accent2">
                  <a:lumMod val="60000"/>
                  <a:lumOff val="40000"/>
                </a:schemeClr>
              </a:solidFill>
            </a:endParaRPr>
          </a:p>
        </p:txBody>
      </p:sp>
      <p:sp>
        <p:nvSpPr>
          <p:cNvPr id="3" name="Подзаголовок 2"/>
          <p:cNvSpPr>
            <a:spLocks noGrp="1"/>
          </p:cNvSpPr>
          <p:nvPr>
            <p:ph type="subTitle" idx="1"/>
          </p:nvPr>
        </p:nvSpPr>
        <p:spPr>
          <a:xfrm>
            <a:off x="5214942" y="5072074"/>
            <a:ext cx="3571900" cy="1357322"/>
          </a:xfrm>
        </p:spPr>
        <p:txBody>
          <a:bodyPr>
            <a:normAutofit/>
          </a:bodyPr>
          <a:lstStyle/>
          <a:p>
            <a:pPr algn="r"/>
            <a:r>
              <a:rPr lang="ru-RU" sz="1800" dirty="0" smtClean="0">
                <a:solidFill>
                  <a:schemeClr val="accent2">
                    <a:lumMod val="60000"/>
                    <a:lumOff val="40000"/>
                  </a:schemeClr>
                </a:solidFill>
                <a:effectLst>
                  <a:outerShdw blurRad="38100" dist="38100" dir="2700000" algn="tl">
                    <a:srgbClr val="000000">
                      <a:alpha val="43137"/>
                    </a:srgbClr>
                  </a:outerShdw>
                </a:effectLst>
                <a:latin typeface="+mj-lt"/>
              </a:rPr>
              <a:t>Выполнила: </a:t>
            </a:r>
            <a:r>
              <a:rPr lang="ru-RU" sz="1800" dirty="0" err="1" smtClean="0">
                <a:solidFill>
                  <a:schemeClr val="accent2">
                    <a:lumMod val="60000"/>
                    <a:lumOff val="40000"/>
                  </a:schemeClr>
                </a:solidFill>
                <a:effectLst>
                  <a:outerShdw blurRad="38100" dist="38100" dir="2700000" algn="tl">
                    <a:srgbClr val="000000">
                      <a:alpha val="43137"/>
                    </a:srgbClr>
                  </a:outerShdw>
                </a:effectLst>
                <a:latin typeface="+mj-lt"/>
              </a:rPr>
              <a:t>Монахова</a:t>
            </a:r>
            <a:r>
              <a:rPr lang="ru-RU" sz="1800" dirty="0" smtClean="0">
                <a:solidFill>
                  <a:schemeClr val="accent2">
                    <a:lumMod val="60000"/>
                    <a:lumOff val="40000"/>
                  </a:schemeClr>
                </a:solidFill>
                <a:effectLst>
                  <a:outerShdw blurRad="38100" dist="38100" dir="2700000" algn="tl">
                    <a:srgbClr val="000000">
                      <a:alpha val="43137"/>
                    </a:srgbClr>
                  </a:outerShdw>
                </a:effectLst>
                <a:latin typeface="+mj-lt"/>
              </a:rPr>
              <a:t> Арина</a:t>
            </a:r>
          </a:p>
          <a:p>
            <a:pPr algn="r"/>
            <a:endParaRPr lang="ru-RU" sz="1800" dirty="0" smtClean="0">
              <a:solidFill>
                <a:schemeClr val="accent2">
                  <a:lumMod val="60000"/>
                  <a:lumOff val="40000"/>
                </a:schemeClr>
              </a:solidFill>
              <a:effectLst>
                <a:outerShdw blurRad="38100" dist="38100" dir="2700000" algn="tl">
                  <a:srgbClr val="000000">
                    <a:alpha val="43137"/>
                  </a:srgbClr>
                </a:outerShdw>
              </a:effectLst>
              <a:latin typeface="+mj-lt"/>
            </a:endParaRPr>
          </a:p>
          <a:p>
            <a:pPr algn="r"/>
            <a:endParaRPr lang="ru-RU" sz="1800" dirty="0" smtClean="0">
              <a:solidFill>
                <a:schemeClr val="accent2">
                  <a:lumMod val="60000"/>
                  <a:lumOff val="40000"/>
                </a:schemeClr>
              </a:solidFill>
              <a:effectLst>
                <a:outerShdw blurRad="38100" dist="38100" dir="2700000" algn="tl">
                  <a:srgbClr val="000000">
                    <a:alpha val="43137"/>
                  </a:srgbClr>
                </a:outerShdw>
              </a:effectLst>
              <a:latin typeface="+mj-lt"/>
            </a:endParaRPr>
          </a:p>
          <a:p>
            <a:pPr algn="r"/>
            <a:r>
              <a:rPr lang="ru-RU" sz="1800" dirty="0" smtClean="0">
                <a:solidFill>
                  <a:schemeClr val="accent2">
                    <a:lumMod val="60000"/>
                    <a:lumOff val="40000"/>
                  </a:schemeClr>
                </a:solidFill>
                <a:effectLst>
                  <a:outerShdw blurRad="38100" dist="38100" dir="2700000" algn="tl">
                    <a:srgbClr val="000000">
                      <a:alpha val="43137"/>
                    </a:srgbClr>
                  </a:outerShdw>
                </a:effectLst>
                <a:latin typeface="+mj-lt"/>
              </a:rPr>
              <a:t>2014 год</a:t>
            </a:r>
            <a:endParaRPr lang="ru-RU" sz="1800" dirty="0">
              <a:solidFill>
                <a:schemeClr val="accent2">
                  <a:lumMod val="60000"/>
                  <a:lumOff val="40000"/>
                </a:schemeClr>
              </a:solidFill>
              <a:effectLst>
                <a:outerShdw blurRad="38100" dist="38100" dir="2700000" algn="tl">
                  <a:srgbClr val="000000">
                    <a:alpha val="43137"/>
                  </a:srgbClr>
                </a:outerShdw>
              </a:effectLst>
              <a:latin typeface="+mj-lt"/>
            </a:endParaRPr>
          </a:p>
        </p:txBody>
      </p:sp>
      <p:pic>
        <p:nvPicPr>
          <p:cNvPr id="4" name="Рисунок 3" descr="Portrait_of_Alexander_Pushkin_(Orest_Kiprensky,_1827).PNG"/>
          <p:cNvPicPr>
            <a:picLocks noChangeAspect="1"/>
          </p:cNvPicPr>
          <p:nvPr/>
        </p:nvPicPr>
        <p:blipFill>
          <a:blip r:embed="rId2" cstate="print"/>
          <a:stretch>
            <a:fillRect/>
          </a:stretch>
        </p:blipFill>
        <p:spPr>
          <a:xfrm>
            <a:off x="142844" y="785794"/>
            <a:ext cx="4174418" cy="52149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428604"/>
            <a:ext cx="5500726" cy="1631216"/>
          </a:xfrm>
          <a:prstGeom prst="rect">
            <a:avLst/>
          </a:prstGeom>
        </p:spPr>
        <p:txBody>
          <a:bodyPr wrap="square">
            <a:spAutoFit/>
          </a:bodyPr>
          <a:lstStyle/>
          <a:p>
            <a:pPr lvl="0" fontAlgn="base">
              <a:spcBef>
                <a:spcPct val="0"/>
              </a:spcBef>
              <a:spcAft>
                <a:spcPct val="0"/>
              </a:spcAft>
              <a:buFontTx/>
              <a:buChar char="•"/>
            </a:pPr>
            <a:r>
              <a:rPr lang="ru-RU" sz="2000" b="1" dirty="0">
                <a:solidFill>
                  <a:srgbClr val="000000"/>
                </a:solidFill>
                <a:latin typeface="Times New Roman" pitchFamily="18" charset="0"/>
                <a:cs typeface="Times New Roman" pitchFamily="18" charset="0"/>
              </a:rPr>
              <a:t>Автор текста</a:t>
            </a:r>
            <a:r>
              <a:rPr lang="ru-RU" sz="2000" dirty="0">
                <a:solidFill>
                  <a:srgbClr val="000000"/>
                </a:solidFill>
                <a:latin typeface="Times New Roman" pitchFamily="18" charset="0"/>
                <a:cs typeface="Times New Roman" pitchFamily="18" charset="0"/>
              </a:rPr>
              <a:t>: Пушкин Александр Сергеевич</a:t>
            </a:r>
          </a:p>
          <a:p>
            <a:pPr lvl="0" eaLnBrk="0" fontAlgn="base" hangingPunct="0">
              <a:spcBef>
                <a:spcPct val="0"/>
              </a:spcBef>
              <a:spcAft>
                <a:spcPct val="0"/>
              </a:spcAft>
              <a:buFontTx/>
              <a:buChar char="•"/>
            </a:pPr>
            <a:r>
              <a:rPr lang="ru-RU" sz="2000" b="1" dirty="0">
                <a:solidFill>
                  <a:srgbClr val="000000"/>
                </a:solidFill>
                <a:latin typeface="Times New Roman" pitchFamily="18" charset="0"/>
                <a:cs typeface="Times New Roman" pitchFamily="18" charset="0"/>
              </a:rPr>
              <a:t>Автор музыки</a:t>
            </a:r>
            <a:r>
              <a:rPr lang="ru-RU" sz="2000" dirty="0">
                <a:solidFill>
                  <a:srgbClr val="000000"/>
                </a:solidFill>
                <a:latin typeface="Times New Roman" pitchFamily="18" charset="0"/>
                <a:cs typeface="Times New Roman" pitchFamily="18" charset="0"/>
              </a:rPr>
              <a:t>: Матюхин Александр Борисович</a:t>
            </a:r>
          </a:p>
          <a:p>
            <a:pPr lvl="0" eaLnBrk="0" fontAlgn="base" hangingPunct="0">
              <a:spcBef>
                <a:spcPct val="0"/>
              </a:spcBef>
              <a:spcAft>
                <a:spcPct val="0"/>
              </a:spcAft>
              <a:buFontTx/>
              <a:buChar char="•"/>
            </a:pPr>
            <a:r>
              <a:rPr lang="ru-RU" sz="2000" b="1" dirty="0">
                <a:solidFill>
                  <a:schemeClr val="bg1"/>
                </a:solidFill>
                <a:latin typeface="Times New Roman" pitchFamily="18" charset="0"/>
                <a:cs typeface="Times New Roman" pitchFamily="18" charset="0"/>
              </a:rPr>
              <a:t>Исполняет</a:t>
            </a:r>
            <a:r>
              <a:rPr lang="ru-RU" sz="2000" dirty="0">
                <a:solidFill>
                  <a:schemeClr val="bg1"/>
                </a:solidFill>
                <a:latin typeface="Times New Roman" pitchFamily="18" charset="0"/>
                <a:cs typeface="Times New Roman" pitchFamily="18" charset="0"/>
              </a:rPr>
              <a:t>: Матюхин Александр </a:t>
            </a:r>
            <a:r>
              <a:rPr lang="ru-RU" sz="2000" dirty="0" smtClean="0">
                <a:solidFill>
                  <a:schemeClr val="bg1"/>
                </a:solidFill>
                <a:latin typeface="Times New Roman" pitchFamily="18" charset="0"/>
                <a:cs typeface="Times New Roman" pitchFamily="18" charset="0"/>
              </a:rPr>
              <a:t>Борисович</a:t>
            </a:r>
          </a:p>
          <a:p>
            <a:pPr lvl="0" eaLnBrk="0" fontAlgn="base" hangingPunct="0">
              <a:spcBef>
                <a:spcPct val="0"/>
              </a:spcBef>
              <a:spcAft>
                <a:spcPct val="0"/>
              </a:spcAft>
              <a:buFontTx/>
              <a:buChar char="•"/>
            </a:pPr>
            <a:r>
              <a:rPr lang="ru-RU" sz="2000" b="1" dirty="0" smtClean="0">
                <a:solidFill>
                  <a:schemeClr val="bg1"/>
                </a:solidFill>
              </a:rPr>
              <a:t>Год написания романса</a:t>
            </a:r>
            <a:r>
              <a:rPr lang="ru-RU" sz="2000" dirty="0" smtClean="0">
                <a:solidFill>
                  <a:schemeClr val="bg1"/>
                </a:solidFill>
              </a:rPr>
              <a:t>: 1985</a:t>
            </a:r>
            <a:r>
              <a:rPr lang="ru-RU" sz="2000" dirty="0" smtClean="0">
                <a:solidFill>
                  <a:schemeClr val="bg1"/>
                </a:solidFill>
                <a:latin typeface="Arial" pitchFamily="34" charset="0"/>
                <a:cs typeface="Arial" pitchFamily="34" charset="0"/>
              </a:rPr>
              <a:t> </a:t>
            </a:r>
            <a:endParaRPr lang="ru-RU" sz="2000" dirty="0">
              <a:solidFill>
                <a:schemeClr val="bg1"/>
              </a:solidFill>
              <a:latin typeface="Arial" pitchFamily="34" charset="0"/>
              <a:cs typeface="Arial" pitchFamily="34" charset="0"/>
            </a:endParaRPr>
          </a:p>
        </p:txBody>
      </p:sp>
      <p:pic>
        <p:nvPicPr>
          <p:cNvPr id="4" name="Рисунок 3" descr="MAB_2006.jpg"/>
          <p:cNvPicPr>
            <a:picLocks noChangeAspect="1"/>
          </p:cNvPicPr>
          <p:nvPr/>
        </p:nvPicPr>
        <p:blipFill>
          <a:blip r:embed="rId2"/>
          <a:stretch>
            <a:fillRect/>
          </a:stretch>
        </p:blipFill>
        <p:spPr>
          <a:xfrm>
            <a:off x="5500694" y="571480"/>
            <a:ext cx="3429024" cy="3210004"/>
          </a:xfrm>
          <a:prstGeom prst="rect">
            <a:avLst/>
          </a:prstGeom>
        </p:spPr>
      </p:pic>
      <p:pic>
        <p:nvPicPr>
          <p:cNvPr id="6" name="Рисунок 5" descr="3640.jpg"/>
          <p:cNvPicPr>
            <a:picLocks noChangeAspect="1"/>
          </p:cNvPicPr>
          <p:nvPr/>
        </p:nvPicPr>
        <p:blipFill>
          <a:blip r:embed="rId3"/>
          <a:stretch>
            <a:fillRect/>
          </a:stretch>
        </p:blipFill>
        <p:spPr>
          <a:xfrm>
            <a:off x="5500694" y="4214818"/>
            <a:ext cx="3500462" cy="2450324"/>
          </a:xfrm>
          <a:prstGeom prst="rect">
            <a:avLst/>
          </a:prstGeom>
        </p:spPr>
      </p:pic>
      <p:pic>
        <p:nvPicPr>
          <p:cNvPr id="8" name="Рисунок 7" descr="pushkin1.gif"/>
          <p:cNvPicPr>
            <a:picLocks noChangeAspect="1"/>
          </p:cNvPicPr>
          <p:nvPr/>
        </p:nvPicPr>
        <p:blipFill>
          <a:blip r:embed="rId4"/>
          <a:stretch>
            <a:fillRect/>
          </a:stretch>
        </p:blipFill>
        <p:spPr>
          <a:xfrm>
            <a:off x="357158" y="2071678"/>
            <a:ext cx="3466229" cy="468582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4572000" cy="3416320"/>
          </a:xfrm>
          <a:prstGeom prst="rect">
            <a:avLst/>
          </a:prstGeom>
        </p:spPr>
        <p:txBody>
          <a:bodyPr>
            <a:spAutoFit/>
          </a:bodyPr>
          <a:lstStyle/>
          <a:p>
            <a:r>
              <a:rPr lang="ru-RU" dirty="0">
                <a:solidFill>
                  <a:schemeClr val="bg1"/>
                </a:solidFill>
              </a:rPr>
              <a:t>Матюхин</a:t>
            </a:r>
            <a:r>
              <a:rPr lang="ru-RU" b="1" dirty="0">
                <a:solidFill>
                  <a:schemeClr val="bg1"/>
                </a:solidFill>
              </a:rPr>
              <a:t> </a:t>
            </a:r>
            <a:r>
              <a:rPr lang="ru-RU" dirty="0">
                <a:solidFill>
                  <a:schemeClr val="bg1"/>
                </a:solidFill>
              </a:rPr>
              <a:t>Александр</a:t>
            </a:r>
            <a:r>
              <a:rPr lang="ru-RU" b="1" dirty="0">
                <a:solidFill>
                  <a:schemeClr val="bg1"/>
                </a:solidFill>
              </a:rPr>
              <a:t> </a:t>
            </a:r>
            <a:r>
              <a:rPr lang="ru-RU" dirty="0" smtClean="0">
                <a:solidFill>
                  <a:schemeClr val="bg1"/>
                </a:solidFill>
              </a:rPr>
              <a:t>Борисович</a:t>
            </a:r>
            <a:r>
              <a:rPr lang="ru-RU" b="1" dirty="0" smtClean="0">
                <a:solidFill>
                  <a:schemeClr val="bg1"/>
                </a:solidFill>
              </a:rPr>
              <a:t>. </a:t>
            </a:r>
            <a:r>
              <a:rPr lang="ru-RU" dirty="0" smtClean="0">
                <a:solidFill>
                  <a:schemeClr val="bg1"/>
                </a:solidFill>
              </a:rPr>
              <a:t>Родился</a:t>
            </a:r>
            <a:r>
              <a:rPr lang="ru-RU" b="1" dirty="0" smtClean="0">
                <a:solidFill>
                  <a:schemeClr val="bg1"/>
                </a:solidFill>
              </a:rPr>
              <a:t> </a:t>
            </a:r>
            <a:r>
              <a:rPr lang="ru-RU" dirty="0" smtClean="0">
                <a:solidFill>
                  <a:schemeClr val="bg1"/>
                </a:solidFill>
              </a:rPr>
              <a:t>в</a:t>
            </a:r>
            <a:r>
              <a:rPr lang="ru-RU" b="1" dirty="0" smtClean="0">
                <a:solidFill>
                  <a:schemeClr val="bg1"/>
                </a:solidFill>
              </a:rPr>
              <a:t> </a:t>
            </a:r>
            <a:r>
              <a:rPr lang="ru-RU" dirty="0" smtClean="0">
                <a:solidFill>
                  <a:schemeClr val="bg1"/>
                </a:solidFill>
              </a:rPr>
              <a:t>Санкт-Петербурге</a:t>
            </a:r>
            <a:r>
              <a:rPr lang="ru-RU" b="1" dirty="0" smtClean="0">
                <a:solidFill>
                  <a:schemeClr val="bg1"/>
                </a:solidFill>
              </a:rPr>
              <a:t>  </a:t>
            </a:r>
            <a:r>
              <a:rPr lang="ru-RU" dirty="0" smtClean="0">
                <a:solidFill>
                  <a:schemeClr val="bg1"/>
                </a:solidFill>
              </a:rPr>
              <a:t>14</a:t>
            </a:r>
            <a:r>
              <a:rPr lang="ru-RU" b="1" dirty="0" smtClean="0">
                <a:solidFill>
                  <a:schemeClr val="bg1"/>
                </a:solidFill>
              </a:rPr>
              <a:t> </a:t>
            </a:r>
            <a:r>
              <a:rPr lang="ru-RU" dirty="0" smtClean="0">
                <a:solidFill>
                  <a:schemeClr val="bg1"/>
                </a:solidFill>
              </a:rPr>
              <a:t>января</a:t>
            </a:r>
            <a:r>
              <a:rPr lang="ru-RU" b="1" dirty="0" smtClean="0">
                <a:solidFill>
                  <a:schemeClr val="bg1"/>
                </a:solidFill>
              </a:rPr>
              <a:t> </a:t>
            </a:r>
            <a:r>
              <a:rPr lang="ru-RU" dirty="0" smtClean="0">
                <a:solidFill>
                  <a:schemeClr val="bg1"/>
                </a:solidFill>
              </a:rPr>
              <a:t>1947</a:t>
            </a:r>
            <a:r>
              <a:rPr lang="ru-RU" b="1" dirty="0" smtClean="0">
                <a:solidFill>
                  <a:schemeClr val="bg1"/>
                </a:solidFill>
              </a:rPr>
              <a:t> </a:t>
            </a:r>
            <a:r>
              <a:rPr lang="ru-RU" dirty="0" smtClean="0">
                <a:solidFill>
                  <a:schemeClr val="bg1"/>
                </a:solidFill>
              </a:rPr>
              <a:t>года</a:t>
            </a:r>
            <a:r>
              <a:rPr lang="ru-RU" b="1" dirty="0" smtClean="0">
                <a:solidFill>
                  <a:schemeClr val="bg1"/>
                </a:solidFill>
              </a:rPr>
              <a:t>.</a:t>
            </a:r>
            <a:r>
              <a:rPr lang="ru-RU" i="1" dirty="0">
                <a:solidFill>
                  <a:schemeClr val="bg1"/>
                </a:solidFill>
              </a:rPr>
              <a:t> </a:t>
            </a:r>
            <a:r>
              <a:rPr lang="ru-RU" dirty="0">
                <a:solidFill>
                  <a:schemeClr val="bg1"/>
                </a:solidFill>
              </a:rPr>
              <a:t>Автор музыки и исполнитель песен, романсов, баллад на стихи классических и современных русских и зарубежных (в переводах) поэтов. Декламатор стихотворений классических и современных </a:t>
            </a:r>
            <a:r>
              <a:rPr lang="ru-RU" dirty="0" smtClean="0">
                <a:solidFill>
                  <a:schemeClr val="bg1"/>
                </a:solidFill>
              </a:rPr>
              <a:t>поэтов.</a:t>
            </a:r>
            <a:r>
              <a:rPr lang="ru-RU" dirty="0">
                <a:solidFill>
                  <a:schemeClr val="bg1"/>
                </a:solidFill>
              </a:rPr>
              <a:t> Сочинил и записал более 400 песен, романсов, баллад на стихи лучших русских и зарубежных </a:t>
            </a:r>
            <a:r>
              <a:rPr lang="ru-RU" dirty="0" smtClean="0">
                <a:solidFill>
                  <a:schemeClr val="bg1"/>
                </a:solidFill>
              </a:rPr>
              <a:t>поэтов.</a:t>
            </a:r>
            <a:endParaRPr lang="ru-RU" b="1" dirty="0" smtClean="0">
              <a:solidFill>
                <a:schemeClr val="bg1"/>
              </a:solidFill>
            </a:endParaRPr>
          </a:p>
          <a:p>
            <a:r>
              <a:rPr lang="ru-RU" b="1" dirty="0"/>
              <a:t/>
            </a:r>
            <a:br>
              <a:rPr lang="ru-RU" b="1" dirty="0"/>
            </a:br>
            <a:endParaRPr lang="ru-RU" dirty="0"/>
          </a:p>
        </p:txBody>
      </p:sp>
      <p:pic>
        <p:nvPicPr>
          <p:cNvPr id="4" name="Рисунок 3" descr="photo2.jpg"/>
          <p:cNvPicPr>
            <a:picLocks noChangeAspect="1"/>
          </p:cNvPicPr>
          <p:nvPr/>
        </p:nvPicPr>
        <p:blipFill>
          <a:blip r:embed="rId2"/>
          <a:stretch>
            <a:fillRect/>
          </a:stretch>
        </p:blipFill>
        <p:spPr>
          <a:xfrm>
            <a:off x="5214942" y="214290"/>
            <a:ext cx="2928958" cy="2849181"/>
          </a:xfrm>
          <a:prstGeom prst="rect">
            <a:avLst/>
          </a:prstGeom>
        </p:spPr>
      </p:pic>
      <p:pic>
        <p:nvPicPr>
          <p:cNvPr id="5" name="Рисунок 4" descr="photo_middle_show.jpeg"/>
          <p:cNvPicPr>
            <a:picLocks noChangeAspect="1"/>
          </p:cNvPicPr>
          <p:nvPr/>
        </p:nvPicPr>
        <p:blipFill>
          <a:blip r:embed="rId3"/>
          <a:stretch>
            <a:fillRect/>
          </a:stretch>
        </p:blipFill>
        <p:spPr>
          <a:xfrm>
            <a:off x="571472" y="3286124"/>
            <a:ext cx="3571900" cy="3429000"/>
          </a:xfrm>
          <a:prstGeom prst="rect">
            <a:avLst/>
          </a:prstGeom>
        </p:spPr>
      </p:pic>
      <p:pic>
        <p:nvPicPr>
          <p:cNvPr id="6" name="Рисунок 5" descr="photo1.jpg"/>
          <p:cNvPicPr>
            <a:picLocks noChangeAspect="1"/>
          </p:cNvPicPr>
          <p:nvPr/>
        </p:nvPicPr>
        <p:blipFill>
          <a:blip r:embed="rId4"/>
          <a:stretch>
            <a:fillRect/>
          </a:stretch>
        </p:blipFill>
        <p:spPr>
          <a:xfrm>
            <a:off x="5214942" y="3286124"/>
            <a:ext cx="2786082" cy="343387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3438" y="428604"/>
            <a:ext cx="4214810" cy="5632311"/>
          </a:xfrm>
          <a:prstGeom prst="rect">
            <a:avLst/>
          </a:prstGeom>
        </p:spPr>
        <p:txBody>
          <a:bodyPr wrap="square">
            <a:spAutoFit/>
          </a:bodyPr>
          <a:lstStyle/>
          <a:p>
            <a:r>
              <a:rPr lang="ru-RU" dirty="0" smtClean="0">
                <a:solidFill>
                  <a:schemeClr val="bg1"/>
                </a:solidFill>
              </a:rPr>
              <a:t>Стихотворение </a:t>
            </a:r>
            <a:r>
              <a:rPr lang="ru-RU" dirty="0">
                <a:solidFill>
                  <a:schemeClr val="bg1"/>
                </a:solidFill>
              </a:rPr>
              <a:t>«Певец», </a:t>
            </a:r>
            <a:r>
              <a:rPr lang="ru-RU" dirty="0" smtClean="0">
                <a:solidFill>
                  <a:schemeClr val="bg1"/>
                </a:solidFill>
              </a:rPr>
              <a:t>создано </a:t>
            </a:r>
            <a:r>
              <a:rPr lang="ru-RU" dirty="0">
                <a:solidFill>
                  <a:schemeClr val="bg1"/>
                </a:solidFill>
              </a:rPr>
              <a:t>в 1816 году. Оно абстрактно по своему содержанию, однако имеет необычную форму. Написанное пятистопным ямбом, который так любил поэт, это произведение обладает одной особенностью: каждое его четверостишие заканчивается пятой строфой виде вопроса. Фактически стихотворение представляет собой отдельные куплеты, поэтому еще при жизни Пушкина оно было положено на музыку и превратилось в романс. Что же касается смысловой нагрузки, то в этом произведении Пушкин делает упор не только на повторяющийся рефрен, который в романсе выполняет роль припева, но и на внутренний мир главного героя произведения, прототипом которого сам и является.</a:t>
            </a:r>
          </a:p>
        </p:txBody>
      </p:sp>
      <p:pic>
        <p:nvPicPr>
          <p:cNvPr id="3" name="Рисунок 2" descr="загруженное.jpg"/>
          <p:cNvPicPr>
            <a:picLocks noChangeAspect="1"/>
          </p:cNvPicPr>
          <p:nvPr/>
        </p:nvPicPr>
        <p:blipFill>
          <a:blip r:embed="rId2"/>
          <a:stretch>
            <a:fillRect/>
          </a:stretch>
        </p:blipFill>
        <p:spPr>
          <a:xfrm>
            <a:off x="214282" y="428604"/>
            <a:ext cx="4002961" cy="56436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7686" y="357166"/>
            <a:ext cx="4572000" cy="6186309"/>
          </a:xfrm>
          <a:prstGeom prst="rect">
            <a:avLst/>
          </a:prstGeom>
        </p:spPr>
        <p:txBody>
          <a:bodyPr>
            <a:spAutoFit/>
          </a:bodyPr>
          <a:lstStyle/>
          <a:p>
            <a:r>
              <a:rPr lang="ru-RU" dirty="0">
                <a:solidFill>
                  <a:schemeClr val="bg1"/>
                </a:solidFill>
              </a:rPr>
              <a:t>У рефрена в виде вопроса, повторяющегося после каждого четверостишия, помимо смысловой нагрузки есть и еще одна задача – привлечь внимание читателей к образу страдающего юноши. Именно поэтому поэт спрашивает, видели ли его окружающие, слышали ли они его песню и вздохнули ли, заглянув в глаза человеку, наполненные тоской и разочарованием? Таким нехитрым образом Пушкин хочет донести до людей свою душевную боль и поделиться теми противоречивыми чувствами, которые испытывает, разочаровавшись в первой любви. Поэт не подозревает, что подобное испытывают не только юноши, но и люди более зрелого возраста, потому что от неудачных романов никто не застрахован. Именно поэтому романс «Певец» до сих пор входит в репертуар эстрадных исполнителей, так как бессмертные строки этого произведения находят отклик в душе тысяч слушателей.</a:t>
            </a:r>
          </a:p>
        </p:txBody>
      </p:sp>
      <p:pic>
        <p:nvPicPr>
          <p:cNvPr id="3" name="Рисунок 2" descr="foto1.jpg"/>
          <p:cNvPicPr>
            <a:picLocks noChangeAspect="1"/>
          </p:cNvPicPr>
          <p:nvPr/>
        </p:nvPicPr>
        <p:blipFill>
          <a:blip r:embed="rId2"/>
          <a:stretch>
            <a:fillRect/>
          </a:stretch>
        </p:blipFill>
        <p:spPr>
          <a:xfrm>
            <a:off x="142844" y="785794"/>
            <a:ext cx="4050297" cy="52149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6583362"/>
          </a:xfrm>
        </p:spPr>
        <p:txBody>
          <a:bodyPr>
            <a:normAutofit/>
          </a:bodyPr>
          <a:lstStyle/>
          <a:p>
            <a:r>
              <a:rPr lang="ru-RU" sz="2000" dirty="0" smtClean="0"/>
              <a:t>ПЕВЕЦ</a:t>
            </a:r>
            <a:br>
              <a:rPr lang="ru-RU" sz="2000" dirty="0" smtClean="0"/>
            </a:br>
            <a:r>
              <a:rPr lang="ru-RU" sz="2000" b="0" dirty="0" smtClean="0"/>
              <a:t>Слыхали ль вы за рощей глас ночной</a:t>
            </a:r>
            <a:br>
              <a:rPr lang="ru-RU" sz="2000" b="0" dirty="0" smtClean="0"/>
            </a:br>
            <a:r>
              <a:rPr lang="ru-RU" sz="2000" b="0" dirty="0" smtClean="0"/>
              <a:t>Певца любви, певца своей печали?</a:t>
            </a:r>
            <a:br>
              <a:rPr lang="ru-RU" sz="2000" b="0" dirty="0" smtClean="0"/>
            </a:br>
            <a:r>
              <a:rPr lang="ru-RU" sz="2000" b="0" dirty="0" smtClean="0"/>
              <a:t>Когда поля в час утренний молчали,</a:t>
            </a:r>
            <a:br>
              <a:rPr lang="ru-RU" sz="2000" b="0" dirty="0" smtClean="0"/>
            </a:br>
            <a:r>
              <a:rPr lang="ru-RU" sz="2000" b="0" dirty="0" smtClean="0"/>
              <a:t>Свирели звук унылый и простой</a:t>
            </a:r>
            <a:br>
              <a:rPr lang="ru-RU" sz="2000" b="0" dirty="0" smtClean="0"/>
            </a:br>
            <a:r>
              <a:rPr lang="ru-RU" sz="2000" b="0" dirty="0" smtClean="0"/>
              <a:t>Слыхали ль вы?</a:t>
            </a:r>
            <a:br>
              <a:rPr lang="ru-RU" sz="2000" b="0" dirty="0" smtClean="0"/>
            </a:br>
            <a:r>
              <a:rPr lang="ru-RU" sz="2000" b="0" dirty="0" smtClean="0"/>
              <a:t>Встречали ль вы в пустынной тьме лесной</a:t>
            </a:r>
            <a:br>
              <a:rPr lang="ru-RU" sz="2000" b="0" dirty="0" smtClean="0"/>
            </a:br>
            <a:r>
              <a:rPr lang="ru-RU" sz="2000" b="0" dirty="0" smtClean="0"/>
              <a:t>Певца любви, певца своей печали?</a:t>
            </a:r>
            <a:br>
              <a:rPr lang="ru-RU" sz="2000" b="0" dirty="0" smtClean="0"/>
            </a:br>
            <a:r>
              <a:rPr lang="ru-RU" sz="2000" b="0" dirty="0" smtClean="0"/>
              <a:t>Следы ли слез, улыбку ль замечали,</a:t>
            </a:r>
            <a:br>
              <a:rPr lang="ru-RU" sz="2000" b="0" dirty="0" smtClean="0"/>
            </a:br>
            <a:r>
              <a:rPr lang="ru-RU" sz="2000" b="0" dirty="0" smtClean="0"/>
              <a:t>Иль тихий взор, исполненный тоской,</a:t>
            </a:r>
            <a:br>
              <a:rPr lang="ru-RU" sz="2000" b="0" dirty="0" smtClean="0"/>
            </a:br>
            <a:r>
              <a:rPr lang="ru-RU" sz="2000" b="0" dirty="0" smtClean="0"/>
              <a:t>Встречали вы?</a:t>
            </a:r>
            <a:br>
              <a:rPr lang="ru-RU" sz="2000" b="0" dirty="0" smtClean="0"/>
            </a:br>
            <a:r>
              <a:rPr lang="ru-RU" sz="2000" b="0" dirty="0" smtClean="0"/>
              <a:t>Вздохнули ль вы, внимая тихий глас</a:t>
            </a:r>
            <a:br>
              <a:rPr lang="ru-RU" sz="2000" b="0" dirty="0" smtClean="0"/>
            </a:br>
            <a:r>
              <a:rPr lang="ru-RU" sz="2000" b="0" dirty="0" smtClean="0"/>
              <a:t>Певца любви, певца своей печали?</a:t>
            </a:r>
            <a:br>
              <a:rPr lang="ru-RU" sz="2000" b="0" dirty="0" smtClean="0"/>
            </a:br>
            <a:r>
              <a:rPr lang="ru-RU" sz="2000" b="0" dirty="0" smtClean="0"/>
              <a:t>Когда в лесах вы юношу видали,</a:t>
            </a:r>
            <a:br>
              <a:rPr lang="ru-RU" sz="2000" b="0" dirty="0" smtClean="0"/>
            </a:br>
            <a:r>
              <a:rPr lang="ru-RU" sz="2000" b="0" dirty="0" smtClean="0"/>
              <a:t>Встречая взор его потухших глаз,</a:t>
            </a:r>
            <a:br>
              <a:rPr lang="ru-RU" sz="2000" b="0" dirty="0" smtClean="0"/>
            </a:br>
            <a:r>
              <a:rPr lang="ru-RU" sz="2000" b="0" dirty="0" smtClean="0"/>
              <a:t>Вздохнули ль вы?</a:t>
            </a:r>
            <a:r>
              <a:rPr lang="ru-RU" b="0" dirty="0" smtClean="0"/>
              <a:t/>
            </a:r>
            <a:br>
              <a:rPr lang="ru-RU" b="0" dirty="0" smtClean="0"/>
            </a:br>
            <a:endParaRPr lang="ru-RU" dirty="0"/>
          </a:p>
        </p:txBody>
      </p:sp>
      <p:pic>
        <p:nvPicPr>
          <p:cNvPr id="5" name="Aleksandr-Matyuhin-Pevec-Stihi-ASPushkina(muzofon.com).mp3">
            <a:hlinkClick r:id="" action="ppaction://media"/>
          </p:cNvPr>
          <p:cNvPicPr>
            <a:picLocks noRot="1" noChangeAspect="1"/>
          </p:cNvPicPr>
          <p:nvPr>
            <a:audioFile r:link="rId1"/>
          </p:nvPr>
        </p:nvPicPr>
        <p:blipFill>
          <a:blip r:embed="rId3"/>
          <a:stretch>
            <a:fillRect/>
          </a:stretch>
        </p:blipFill>
        <p:spPr>
          <a:xfrm>
            <a:off x="8001024" y="6072206"/>
            <a:ext cx="571504" cy="571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7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TotalTime>
  <Words>219</Words>
  <Application>Microsoft Office PowerPoint</Application>
  <PresentationFormat>Экран (4:3)</PresentationFormat>
  <Paragraphs>14</Paragraphs>
  <Slides>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Апекс</vt:lpstr>
      <vt:lpstr>Романс на стихотворение а.с.пушкина «певец»  </vt:lpstr>
      <vt:lpstr>Слайд 2</vt:lpstr>
      <vt:lpstr>Слайд 3</vt:lpstr>
      <vt:lpstr>Слайд 4</vt:lpstr>
      <vt:lpstr>Слайд 5</vt:lpstr>
      <vt:lpstr>ПЕВЕЦ Слыхали ль вы за рощей глас ночной Певца любви, певца своей печали? Когда поля в час утренний молчали, Свирели звук унылый и простой Слыхали ль вы? Встречали ль вы в пустынной тьме лесной Певца любви, певца своей печали? Следы ли слез, улыбку ль замечали, Иль тихий взор, исполненный тоской, Встречали вы? Вздохнули ль вы, внимая тихий глас Певца любви, певца своей печали? Когда в лесах вы юношу видали, Встречая взор его потухших глаз, Вздохнули ль вы?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Романс на стихотворение а.с.пушкина «певец»</dc:title>
  <dc:creator>Admon</dc:creator>
  <cp:lastModifiedBy>Admon</cp:lastModifiedBy>
  <cp:revision>12</cp:revision>
  <dcterms:created xsi:type="dcterms:W3CDTF">2014-04-29T13:59:14Z</dcterms:created>
  <dcterms:modified xsi:type="dcterms:W3CDTF">2014-05-06T10:30:13Z</dcterms:modified>
</cp:coreProperties>
</file>